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303" r:id="rId3"/>
    <p:sldId id="262" r:id="rId4"/>
    <p:sldId id="299" r:id="rId5"/>
    <p:sldId id="275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/>
  </p:normalViewPr>
  <p:slideViewPr>
    <p:cSldViewPr snapToGrid="0">
      <p:cViewPr varScale="1">
        <p:scale>
          <a:sx n="56" d="100"/>
          <a:sy n="56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D4786F-B1B4-8F99-D323-D466C8C3C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F3903B-3181-2655-12D4-C7C6B27E6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35BE4B-D7B8-F2DB-07A7-37DAAD831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E2EC-F91A-4B17-8B9A-EDD4ED9C0DF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D7E2AF-A503-B7CA-FF43-B59B01AE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1F7E4B-2B5D-B316-CD99-368DE8CB9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73A8-BD44-4FD6-9153-D61B3ECF51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891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D9F1F-53CF-92E0-A453-81281A1B3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8D55C69-E806-7EBE-365E-700997248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6E5B13-8D10-5831-76AD-1D8914761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E2EC-F91A-4B17-8B9A-EDD4ED9C0DF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A277C4-0F8D-4DA5-7CA4-0EC9D4DC5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5FFA2E-2AFA-E840-0950-22D18061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73A8-BD44-4FD6-9153-D61B3ECF51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345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022A00F-B9E8-2D71-DE5A-86560983F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DCE1E8C-4D39-ECE3-185A-2952B193B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117D9A-3A4F-BF90-0A01-007FCE1D2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E2EC-F91A-4B17-8B9A-EDD4ED9C0DF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6AD1F6-2BA2-1E55-E068-1285DF78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682E5B-2721-7B7D-F109-A639B78D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73A8-BD44-4FD6-9153-D61B3ECF51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586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795C1B-802E-5469-FE17-415E13AE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0C3B84-557B-2369-F86C-45EC36EEC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068602-E746-75A3-8BAF-872F0A69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E2EC-F91A-4B17-8B9A-EDD4ED9C0DF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2F710F-3846-F4E0-202D-2ECFCACD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3B1CFF-579E-570E-782B-98CE21E95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73A8-BD44-4FD6-9153-D61B3ECF51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417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F2EA9-9405-D273-CF18-54008F59F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F6BF15-50FF-B13E-5610-781D88171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2E2084-6FD7-9C36-576E-FEC8A6E71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E2EC-F91A-4B17-8B9A-EDD4ED9C0DF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16238A-77A4-E58F-9616-231A6289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4190C9-9084-93D2-8AE7-BFFA7BBB7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73A8-BD44-4FD6-9153-D61B3ECF51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6009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E1400-7851-B182-E476-A3E75D7F2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2B7CF5-F34F-27A9-6D73-EDEB97175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327931-FBE9-9392-2D4D-95F8FD374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F2A1E0-B36A-4FEE-C0D2-F1422D48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E2EC-F91A-4B17-8B9A-EDD4ED9C0DF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DEA2F9-5ED6-3567-33B4-A62ED621B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310FB4-E437-D07D-7AE2-0A7043319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73A8-BD44-4FD6-9153-D61B3ECF51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83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376FF6-6451-543D-56A3-0A7190C6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5B0915-5B5E-7A73-DF17-FC9FFC805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7D27D1-0903-23AF-D357-BF444B018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9101513-7FA7-C463-9DE4-85DF67C5B2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11361C3-2D68-F71D-F4B4-56D217C200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0F124BC-D9E7-C610-0185-FA2D31462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E2EC-F91A-4B17-8B9A-EDD4ED9C0DF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B1F6C73-0648-F546-F4E9-6A2ED4EC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22D51CD-25CC-9CBB-2924-C0CA5E86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73A8-BD44-4FD6-9153-D61B3ECF51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381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EDC8D9-11D0-F124-288F-E4429732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1B5D653-6E97-73DB-E503-36948BE4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E2EC-F91A-4B17-8B9A-EDD4ED9C0DF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6193A4-9C29-79AC-5A66-3E9DF6BD2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D13961-3E2D-7A4E-055D-5CF549EF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73A8-BD44-4FD6-9153-D61B3ECF51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6245A11-7448-E023-C263-16E14C683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E2EC-F91A-4B17-8B9A-EDD4ED9C0DF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4EA31FB-616E-BE28-4481-F677AD4A0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9EA962-D5AB-8D6D-E7E8-6909EEAC1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73A8-BD44-4FD6-9153-D61B3ECF51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828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15FA8C-46EE-9B63-1B15-BF2BD1C46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4481CD-60B6-1D21-3BA3-5FE0FBB23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24F9C0A-CFEC-AE3B-09B8-9729F5F45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4AE16C-D784-9BD2-2979-713F0AC03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E2EC-F91A-4B17-8B9A-EDD4ED9C0DF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63A20D-0790-14D0-42D4-34C11D42E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A45D65-CCA0-674E-226E-50ECF6DC1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73A8-BD44-4FD6-9153-D61B3ECF51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543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725D9C-536E-8D1E-0A87-D80E5C55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D7D13BC-075E-5612-B60F-B4D111918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BEC6ACA-EA1F-715B-6B5A-9BE14734E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700406-E6ED-81BC-0CDA-ADC340CD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E2EC-F91A-4B17-8B9A-EDD4ED9C0DF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5B62887-3E8B-FB32-993D-DCB790854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E9310C-47AC-91A1-DF19-0276692A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73A8-BD44-4FD6-9153-D61B3ECF51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217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8964740-A6C8-35E3-3EB7-F395C4151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7B835C9-F3C9-1012-1965-B75FD97D9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453DE9-6630-C3EC-6A98-F87B5038C2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AE2EC-F91A-4B17-8B9A-EDD4ED9C0DF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DBF500-CD9A-6497-F1A9-8C25557DC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A06E19-7885-28AB-E50C-36C9D6415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973A8-BD44-4FD6-9153-D61B3ECF51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75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9A1E5C29-322D-4956-DC83-62E6A3D744A6}"/>
              </a:ext>
            </a:extLst>
          </p:cNvPr>
          <p:cNvSpPr txBox="1"/>
          <p:nvPr/>
        </p:nvSpPr>
        <p:spPr>
          <a:xfrm>
            <a:off x="330200" y="104391"/>
            <a:ext cx="115316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3600" b="1" dirty="0"/>
              <a:t>JUDr. Rudolf Černý </a:t>
            </a:r>
            <a:r>
              <a:rPr lang="cs-CZ" sz="2800" b="1" dirty="0"/>
              <a:t>(1902-1961)</a:t>
            </a:r>
          </a:p>
          <a:p>
            <a:pPr algn="ctr">
              <a:spcAft>
                <a:spcPts val="600"/>
              </a:spcAft>
            </a:pPr>
            <a:r>
              <a:rPr lang="cs-CZ" sz="2400" b="1" dirty="0"/>
              <a:t>náměstek ředitele Pražské železářské společnosti v Kladně</a:t>
            </a:r>
          </a:p>
        </p:txBody>
      </p:sp>
      <p:pic>
        <p:nvPicPr>
          <p:cNvPr id="4" name="Obrázek 3" descr="Obsah obrázku Lidská tvář, osoba, úsměv, oblečení&#10;&#10;Popis byl vytvořen automaticky">
            <a:extLst>
              <a:ext uri="{FF2B5EF4-FFF2-40B4-BE49-F238E27FC236}">
                <a16:creationId xmlns:a16="http://schemas.microsoft.com/office/drawing/2014/main" id="{5B74AA18-C359-9CB2-639A-E2250DC6C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182" y="4092760"/>
            <a:ext cx="3884179" cy="2660849"/>
          </a:xfrm>
          <a:prstGeom prst="rect">
            <a:avLst/>
          </a:prstGeom>
        </p:spPr>
      </p:pic>
      <p:pic>
        <p:nvPicPr>
          <p:cNvPr id="7" name="Obrázek 6" descr="Obsah obrázku Lidská tvář, osoba, vázanka, portrét&#10;&#10;Popis byl vytvořen automaticky">
            <a:extLst>
              <a:ext uri="{FF2B5EF4-FFF2-40B4-BE49-F238E27FC236}">
                <a16:creationId xmlns:a16="http://schemas.microsoft.com/office/drawing/2014/main" id="{CAFD187D-7C50-7917-D78A-59BF11090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232718"/>
            <a:ext cx="3412460" cy="5317408"/>
          </a:xfrm>
          <a:prstGeom prst="rect">
            <a:avLst/>
          </a:prstGeom>
        </p:spPr>
      </p:pic>
      <p:pic>
        <p:nvPicPr>
          <p:cNvPr id="9" name="Obrázek 8" descr="Obsah obrázku budova, venku, okno, dům&#10;&#10;Popis byl vytvořen automaticky">
            <a:extLst>
              <a:ext uri="{FF2B5EF4-FFF2-40B4-BE49-F238E27FC236}">
                <a16:creationId xmlns:a16="http://schemas.microsoft.com/office/drawing/2014/main" id="{1F693120-48BB-3BF8-A07C-A7894C4CB8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183" y="1283754"/>
            <a:ext cx="3884178" cy="2694708"/>
          </a:xfrm>
          <a:prstGeom prst="rect">
            <a:avLst/>
          </a:prstGeom>
        </p:spPr>
      </p:pic>
      <p:pic>
        <p:nvPicPr>
          <p:cNvPr id="11" name="Obrázek 10" descr="Obsah obrázku Lidská tvář, portrét, osoba, vázanka&#10;&#10;Popis byl vytvořen automaticky">
            <a:extLst>
              <a:ext uri="{FF2B5EF4-FFF2-40B4-BE49-F238E27FC236}">
                <a16:creationId xmlns:a16="http://schemas.microsoft.com/office/drawing/2014/main" id="{7EFA5851-A79F-A707-68A6-A7CD90AE9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462" y="2192185"/>
            <a:ext cx="3997736" cy="380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70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9A1E5C29-322D-4956-DC83-62E6A3D744A6}"/>
              </a:ext>
            </a:extLst>
          </p:cNvPr>
          <p:cNvSpPr txBox="1"/>
          <p:nvPr/>
        </p:nvSpPr>
        <p:spPr>
          <a:xfrm>
            <a:off x="330200" y="274512"/>
            <a:ext cx="1153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3600" b="1" dirty="0"/>
              <a:t>Ladislav Černý </a:t>
            </a:r>
            <a:r>
              <a:rPr lang="cs-CZ" sz="2800" b="1" dirty="0"/>
              <a:t>(1891-1975)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9252C24-C386-304A-424A-7E456A80AD4F}"/>
              </a:ext>
            </a:extLst>
          </p:cNvPr>
          <p:cNvSpPr txBox="1"/>
          <p:nvPr/>
        </p:nvSpPr>
        <p:spPr>
          <a:xfrm>
            <a:off x="330200" y="1838763"/>
            <a:ext cx="8151783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200" dirty="0"/>
              <a:t>• významný český violista a pedagog, nejstarší bratr Rudolfa Černého</a:t>
            </a:r>
          </a:p>
          <a:p>
            <a:pPr>
              <a:spcAft>
                <a:spcPts val="1200"/>
              </a:spcAft>
            </a:pPr>
            <a:r>
              <a:rPr lang="cs-CZ" sz="2200" dirty="0"/>
              <a:t>• absolvent pražské konzervatoře (1912) – housle a komorní hra</a:t>
            </a:r>
          </a:p>
          <a:p>
            <a:pPr>
              <a:spcAft>
                <a:spcPts val="1200"/>
              </a:spcAft>
            </a:pPr>
            <a:r>
              <a:rPr lang="cs-CZ" sz="2200" dirty="0"/>
              <a:t>• 1919-1921 působení v Lublani – změna zaměření na violu</a:t>
            </a:r>
          </a:p>
          <a:p>
            <a:pPr>
              <a:spcAft>
                <a:spcPts val="1200"/>
              </a:spcAft>
            </a:pPr>
            <a:r>
              <a:rPr lang="cs-CZ" sz="2200" dirty="0"/>
              <a:t>• 1920 spoluzakládá Pražské kvarteto (člen do r. 1966)</a:t>
            </a:r>
            <a:endParaRPr lang="cs-CZ" sz="2200" b="1" dirty="0"/>
          </a:p>
          <a:p>
            <a:pPr>
              <a:spcAft>
                <a:spcPts val="1200"/>
              </a:spcAft>
            </a:pPr>
            <a:r>
              <a:rPr lang="cs-CZ" sz="2200" dirty="0"/>
              <a:t>• 1922 setkání s P. </a:t>
            </a:r>
            <a:r>
              <a:rPr lang="cs-CZ" sz="2200" dirty="0" err="1"/>
              <a:t>Hindemithem</a:t>
            </a:r>
            <a:r>
              <a:rPr lang="cs-CZ" sz="2200" dirty="0"/>
              <a:t> – Violová sonáta č. 1 (op. 25)</a:t>
            </a:r>
          </a:p>
          <a:p>
            <a:pPr>
              <a:spcAft>
                <a:spcPts val="1200"/>
              </a:spcAft>
            </a:pPr>
            <a:r>
              <a:rPr lang="cs-CZ" sz="2200" dirty="0"/>
              <a:t>• pedagog pražské konzervatoře (1940-1952)</a:t>
            </a:r>
          </a:p>
          <a:p>
            <a:pPr>
              <a:spcAft>
                <a:spcPts val="1200"/>
              </a:spcAft>
            </a:pPr>
            <a:r>
              <a:rPr lang="cs-CZ" sz="2200" dirty="0"/>
              <a:t>• pedagog pražské HAMU od r. 1946 (docentem 1952-1958)</a:t>
            </a:r>
          </a:p>
          <a:p>
            <a:pPr>
              <a:spcAft>
                <a:spcPts val="1200"/>
              </a:spcAft>
            </a:pPr>
            <a:r>
              <a:rPr lang="cs-CZ" sz="2200" dirty="0"/>
              <a:t>• průkopník koncertní violové hry a soudobé tvorby (české)</a:t>
            </a:r>
          </a:p>
        </p:txBody>
      </p:sp>
      <p:pic>
        <p:nvPicPr>
          <p:cNvPr id="5" name="Obrázek 4" descr="Obsah obrázku Lidská tvář, osoba, portrét, oblečení&#10;&#10;Popis byl vytvořen automaticky">
            <a:extLst>
              <a:ext uri="{FF2B5EF4-FFF2-40B4-BE49-F238E27FC236}">
                <a16:creationId xmlns:a16="http://schemas.microsoft.com/office/drawing/2014/main" id="{27C56339-0D85-14C7-533E-3CF0B2306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92" y="1090916"/>
            <a:ext cx="3462530" cy="537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86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731AF9F-5EBC-8942-D8F5-F20DE60D3A17}"/>
              </a:ext>
            </a:extLst>
          </p:cNvPr>
          <p:cNvSpPr txBox="1"/>
          <p:nvPr/>
        </p:nvSpPr>
        <p:spPr>
          <a:xfrm>
            <a:off x="168318" y="233437"/>
            <a:ext cx="1153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3600" b="1" dirty="0"/>
              <a:t>Smyčcový kvartet F dur </a:t>
            </a:r>
            <a:r>
              <a:rPr lang="cs-CZ" sz="2800" b="1" dirty="0"/>
              <a:t>(op. 182)</a:t>
            </a:r>
            <a:endParaRPr lang="cs-CZ" sz="36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32A24B-9704-30A0-92EF-104CF8732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25" y="981046"/>
            <a:ext cx="9845749" cy="553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41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CAF6D2D-3BA5-5809-8E04-8CE7C21A7DEC}"/>
              </a:ext>
            </a:extLst>
          </p:cNvPr>
          <p:cNvSpPr txBox="1"/>
          <p:nvPr/>
        </p:nvSpPr>
        <p:spPr>
          <a:xfrm>
            <a:off x="449788" y="252478"/>
            <a:ext cx="115316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Smyčcový kvartet F dur </a:t>
            </a:r>
            <a:r>
              <a:rPr lang="cs-CZ" sz="2800" b="1" dirty="0"/>
              <a:t>(op. 182) </a:t>
            </a:r>
          </a:p>
          <a:p>
            <a:pPr algn="ctr"/>
            <a:endParaRPr lang="cs-CZ" sz="1200" b="1" dirty="0"/>
          </a:p>
          <a:p>
            <a:r>
              <a:rPr lang="cs-CZ" sz="2400" dirty="0"/>
              <a:t>• první provedení: </a:t>
            </a:r>
            <a:r>
              <a:rPr lang="cs-CZ" sz="2400" b="1" dirty="0"/>
              <a:t>27. března 1945 v Praze </a:t>
            </a:r>
            <a:r>
              <a:rPr lang="cs-CZ" sz="2400" dirty="0"/>
              <a:t>na koncertě sdružení „Přítomnost“</a:t>
            </a:r>
          </a:p>
          <a:p>
            <a:r>
              <a:rPr lang="cs-CZ" sz="2400" dirty="0"/>
              <a:t>• </a:t>
            </a:r>
            <a:r>
              <a:rPr lang="cs-CZ" sz="2400" b="1" dirty="0"/>
              <a:t>Pražské kvarteto </a:t>
            </a:r>
            <a:r>
              <a:rPr lang="cs-CZ" sz="2400" dirty="0"/>
              <a:t>(Alexander Plocek, Herbert Berger, </a:t>
            </a:r>
            <a:r>
              <a:rPr lang="cs-CZ" sz="2400" b="1" dirty="0"/>
              <a:t>Ladislav Černý</a:t>
            </a:r>
            <a:r>
              <a:rPr lang="cs-CZ" sz="2400" dirty="0"/>
              <a:t>, Josef Šimandl)</a:t>
            </a:r>
          </a:p>
          <a:p>
            <a:r>
              <a:rPr lang="cs-CZ" sz="2400" dirty="0"/>
              <a:t>• po premiéře Foerster nahradil původní osmitaktový závěr po 140. taktu 3. věty širší     codou (takt 141-191), kterou zakončil reminiscencí na začátek úvodní věty </a:t>
            </a:r>
          </a:p>
        </p:txBody>
      </p:sp>
      <p:pic>
        <p:nvPicPr>
          <p:cNvPr id="4" name="Obrázek 3" descr="Obsah obrázku Lidská tvář, oblečení, osoba, hudba&#10;&#10;Popis byl vytvořen automaticky">
            <a:extLst>
              <a:ext uri="{FF2B5EF4-FFF2-40B4-BE49-F238E27FC236}">
                <a16:creationId xmlns:a16="http://schemas.microsoft.com/office/drawing/2014/main" id="{7B6BC30A-E893-AFC9-315B-5028B25C5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056" y="2591580"/>
            <a:ext cx="5028156" cy="4013942"/>
          </a:xfrm>
          <a:prstGeom prst="rect">
            <a:avLst/>
          </a:prstGeom>
        </p:spPr>
      </p:pic>
      <p:pic>
        <p:nvPicPr>
          <p:cNvPr id="8" name="Obrázek 7" descr="Obsah obrázku Lidská tvář, oblečení, osoba, muž&#10;&#10;Popis byl vytvořen automaticky">
            <a:extLst>
              <a:ext uri="{FF2B5EF4-FFF2-40B4-BE49-F238E27FC236}">
                <a16:creationId xmlns:a16="http://schemas.microsoft.com/office/drawing/2014/main" id="{3EC677FE-F5D5-F275-0937-1D39B29BF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8" y="2805583"/>
            <a:ext cx="5952152" cy="358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75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731AF9F-5EBC-8942-D8F5-F20DE60D3A17}"/>
              </a:ext>
            </a:extLst>
          </p:cNvPr>
          <p:cNvSpPr txBox="1"/>
          <p:nvPr/>
        </p:nvSpPr>
        <p:spPr>
          <a:xfrm>
            <a:off x="168318" y="233437"/>
            <a:ext cx="1153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První vydání Smyčcového kvartetu F dur</a:t>
            </a:r>
          </a:p>
          <a:p>
            <a:pPr algn="ctr"/>
            <a:r>
              <a:rPr lang="cs-CZ" sz="2800" b="1" dirty="0"/>
              <a:t>1949 – Hudební matice Umělecké besedy, Praha</a:t>
            </a:r>
            <a:endParaRPr lang="cs-CZ" sz="2000" dirty="0"/>
          </a:p>
        </p:txBody>
      </p:sp>
      <p:pic>
        <p:nvPicPr>
          <p:cNvPr id="3" name="Obrázek 2" descr="Obsah obrázku text, kniha, Tisk, Umělecký tisk&#10;&#10;Popis byl vytvořen automaticky">
            <a:extLst>
              <a:ext uri="{FF2B5EF4-FFF2-40B4-BE49-F238E27FC236}">
                <a16:creationId xmlns:a16="http://schemas.microsoft.com/office/drawing/2014/main" id="{11F90FF6-DC9F-4D6B-C5DD-97342D487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10" y="1354851"/>
            <a:ext cx="4035562" cy="5475249"/>
          </a:xfrm>
          <a:prstGeom prst="rect">
            <a:avLst/>
          </a:prstGeom>
        </p:spPr>
      </p:pic>
      <p:pic>
        <p:nvPicPr>
          <p:cNvPr id="7" name="Obrázek 6" descr="Obsah obrázku text, rukopis, dopis, papír&#10;&#10;Popis byl vytvořen automaticky">
            <a:extLst>
              <a:ext uri="{FF2B5EF4-FFF2-40B4-BE49-F238E27FC236}">
                <a16:creationId xmlns:a16="http://schemas.microsoft.com/office/drawing/2014/main" id="{203D1CA1-BD14-2013-94F3-45B6B12F2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30" y="1354851"/>
            <a:ext cx="3976577" cy="54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6766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17942</TotalTime>
  <Words>204</Words>
  <Application>Microsoft Office PowerPoint</Application>
  <PresentationFormat>Širokoúhlá obrazovka</PresentationFormat>
  <Paragraphs>19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Kaiser Martin Maxmilian</dc:creator>
  <cp:lastModifiedBy>Olga Černá</cp:lastModifiedBy>
  <cp:revision>176</cp:revision>
  <dcterms:created xsi:type="dcterms:W3CDTF">2023-07-28T11:50:24Z</dcterms:created>
  <dcterms:modified xsi:type="dcterms:W3CDTF">2024-09-15T16:02:24Z</dcterms:modified>
</cp:coreProperties>
</file>